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2" r:id="rId3"/>
    <p:sldId id="264" r:id="rId4"/>
    <p:sldId id="263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6DAB"/>
    <a:srgbClr val="253859"/>
    <a:srgbClr val="4264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78"/>
    <p:restoredTop sz="94567"/>
  </p:normalViewPr>
  <p:slideViewPr>
    <p:cSldViewPr snapToGrid="0" snapToObjects="1">
      <p:cViewPr varScale="1">
        <p:scale>
          <a:sx n="59" d="100"/>
          <a:sy n="59" d="100"/>
        </p:scale>
        <p:origin x="-312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9" d="100"/>
          <a:sy n="149" d="100"/>
        </p:scale>
        <p:origin x="49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B2B58-DA01-6A46-AEEB-590602B5B3C6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A3D38-493C-6644-B1F2-D82D87C65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39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A3D38-493C-6644-B1F2-D82D87C65A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6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0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7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1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576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720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7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13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9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9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7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BIOTS 2018 ETH Zürich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04B9-6172-EE45-B9D0-CCADF948711F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5912"/>
            <a:ext cx="12196766" cy="1451996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40616" y="6413698"/>
            <a:ext cx="4833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tham Medium Regular" charset="0"/>
                <a:ea typeface="Gotham Medium Regular" charset="0"/>
                <a:cs typeface="Gotham Medium Regular" charset="0"/>
              </a:rPr>
              <a:t>BIOTS 2018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863187" y="6413698"/>
            <a:ext cx="2188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Gotham Medium Regular" charset="0"/>
                <a:ea typeface="Gotham Medium Regular" charset="0"/>
                <a:cs typeface="Gotham Medium Regular" charset="0"/>
              </a:rPr>
              <a:t>ETH Zürich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9001" y="56562"/>
            <a:ext cx="707010" cy="70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9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44556" y="727158"/>
            <a:ext cx="9969483" cy="5711687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900" b="1" dirty="0">
                <a:latin typeface="Arial" charset="0"/>
                <a:ea typeface="Arial" charset="0"/>
                <a:cs typeface="Arial" charset="0"/>
              </a:rPr>
              <a:t>e-mine 2</a:t>
            </a: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i="1" dirty="0">
                <a:latin typeface="Arial" charset="0"/>
                <a:ea typeface="Arial" charset="0"/>
                <a:cs typeface="Arial" charset="0"/>
              </a:rPr>
              <a:t>Recycling Electronic Devices via Blockchain</a:t>
            </a:r>
            <a:br>
              <a:rPr lang="en-US" sz="3600" i="1" dirty="0">
                <a:latin typeface="Arial" charset="0"/>
                <a:ea typeface="Arial" charset="0"/>
                <a:cs typeface="Arial" charset="0"/>
              </a:rPr>
            </a:br>
            <a:r>
              <a:rPr lang="en-US" sz="3100" i="1" dirty="0">
                <a:latin typeface="Arial" charset="0"/>
                <a:ea typeface="Arial" charset="0"/>
                <a:cs typeface="Arial" charset="0"/>
              </a:rPr>
              <a:t>Part 2 – Token Obtainer</a:t>
            </a: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Marco Gigantino</a:t>
            </a:r>
            <a:br>
              <a:rPr lang="en-US" sz="2800" dirty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Tomislav </a:t>
            </a: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Lipic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2800" dirty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Orhun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Özbek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2800" dirty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Marie Hoes</a:t>
            </a:r>
            <a:br>
              <a:rPr lang="en-US" sz="2800" dirty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Zanis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Timsans</a:t>
            </a: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44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4400" dirty="0">
                <a:latin typeface="Arial" charset="0"/>
                <a:ea typeface="Arial" charset="0"/>
                <a:cs typeface="Arial" charset="0"/>
              </a:rPr>
            </a:br>
            <a:r>
              <a:rPr lang="en-US" sz="3600">
                <a:latin typeface="Arial" charset="0"/>
                <a:ea typeface="Arial" charset="0"/>
                <a:cs typeface="Arial" charset="0"/>
              </a:rPr>
              <a:t>FuturICT</a:t>
            </a:r>
            <a:r>
              <a:rPr lang="en-US" sz="3600" dirty="0">
                <a:latin typeface="Arial" charset="0"/>
                <a:ea typeface="Arial" charset="0"/>
                <a:cs typeface="Arial" charset="0"/>
              </a:rPr>
              <a:t> 2.0 | Challenge 2 | Token Obtainer</a:t>
            </a:r>
          </a:p>
        </p:txBody>
      </p:sp>
    </p:spTree>
    <p:extLst>
      <p:ext uri="{BB962C8B-B14F-4D97-AF65-F5344CB8AC3E}">
        <p14:creationId xmlns:p14="http://schemas.microsoft.com/office/powerpoint/2010/main" val="1127231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4B5F11-02E6-4601-89E8-4574D1189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594" y="359727"/>
            <a:ext cx="2997781" cy="55173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CH" sz="1800" b="1" dirty="0">
                <a:latin typeface="Arial" charset="0"/>
                <a:ea typeface="Arial" charset="0"/>
                <a:cs typeface="Arial" charset="0"/>
              </a:rPr>
              <a:t>Goal:</a:t>
            </a:r>
          </a:p>
          <a:p>
            <a:pPr marL="0" indent="0">
              <a:buNone/>
            </a:pPr>
            <a:r>
              <a:rPr lang="de-CH" sz="1800" dirty="0">
                <a:latin typeface="Arial" charset="0"/>
                <a:ea typeface="Arial" charset="0"/>
                <a:cs typeface="Arial" charset="0"/>
              </a:rPr>
              <a:t>Increase recycling of electronical devices to reduce raw material consumption and impact on environment</a:t>
            </a:r>
          </a:p>
          <a:p>
            <a:pPr marL="0" indent="0">
              <a:buNone/>
            </a:pPr>
            <a:endParaRPr lang="de-CH" sz="1800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r>
              <a:rPr lang="de-CH" sz="1800" b="1" dirty="0">
                <a:latin typeface="Arial" charset="0"/>
                <a:cs typeface="Arial" charset="0"/>
              </a:rPr>
              <a:t>Approach:</a:t>
            </a:r>
          </a:p>
          <a:p>
            <a:pPr marL="0" indent="0">
              <a:buNone/>
            </a:pPr>
            <a:r>
              <a:rPr lang="de-CH" sz="1800" dirty="0">
                <a:latin typeface="Arial" charset="0"/>
                <a:cs typeface="Arial" charset="0"/>
              </a:rPr>
              <a:t>Make the lifecycle of devices traceable and reward recycling by usage of Lifecyle-Tokens (device record) and reward-Tokens</a:t>
            </a:r>
          </a:p>
          <a:p>
            <a:pPr marL="0" indent="0">
              <a:buNone/>
            </a:pPr>
            <a:endParaRPr lang="de-CH" sz="1600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endParaRPr lang="de-CH" sz="1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E770B2BD-C9E8-442E-9CBA-2B6DB508C5B4}"/>
              </a:ext>
            </a:extLst>
          </p:cNvPr>
          <p:cNvGrpSpPr/>
          <p:nvPr/>
        </p:nvGrpSpPr>
        <p:grpSpPr>
          <a:xfrm>
            <a:off x="3510221" y="136525"/>
            <a:ext cx="6480000" cy="6480000"/>
            <a:chOff x="3755303" y="362038"/>
            <a:chExt cx="6480000" cy="6480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xmlns="" id="{454B7AD7-C332-429E-94F2-B392FD91CC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5303" y="362038"/>
              <a:ext cx="6480000" cy="6480000"/>
            </a:xfrm>
            <a:prstGeom prst="ellipse">
              <a:avLst/>
            </a:prstGeom>
            <a:solidFill>
              <a:schemeClr val="accent1">
                <a:lumMod val="75000"/>
                <a:alpha val="91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xmlns="" id="{4DDB73BB-2304-4DD0-9734-6AEABA0ADA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75303" y="1082038"/>
              <a:ext cx="5040000" cy="50400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7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xmlns="" id="{0A3BC62F-27A3-4CAD-AD69-B7BCBFB6A0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96000" y="1809000"/>
              <a:ext cx="3598606" cy="360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9709337-28FD-4206-A942-BE26830D6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387" y="3054689"/>
            <a:ext cx="662967" cy="662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9F7E76F-519F-4506-815D-E3FBAD63C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600" y="3140858"/>
            <a:ext cx="619124" cy="6191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04B1DEB-33EE-4B97-BE17-9947201B0C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95" y="1708533"/>
            <a:ext cx="628853" cy="6288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03A6751-3667-423B-907E-42E0B10757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19" y="4417710"/>
            <a:ext cx="753898" cy="7538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E8A4670-34B0-4CC6-ACC3-113D1EC35BCD}"/>
              </a:ext>
            </a:extLst>
          </p:cNvPr>
          <p:cNvSpPr txBox="1"/>
          <p:nvPr/>
        </p:nvSpPr>
        <p:spPr>
          <a:xfrm>
            <a:off x="6058450" y="3084038"/>
            <a:ext cx="1396845" cy="64633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Device </a:t>
            </a:r>
          </a:p>
          <a:p>
            <a:pPr algn="ctr"/>
            <a:r>
              <a:rPr lang="de-CH" b="1" dirty="0"/>
              <a:t>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AA7958F-72F6-426D-AA09-CCC8D2111264}"/>
              </a:ext>
            </a:extLst>
          </p:cNvPr>
          <p:cNvSpPr txBox="1"/>
          <p:nvPr/>
        </p:nvSpPr>
        <p:spPr>
          <a:xfrm>
            <a:off x="5632959" y="1034936"/>
            <a:ext cx="2544518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de-CH" b="1" dirty="0"/>
              <a:t>Lifecycle-Token Level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9759577-C8E7-43DA-81F8-1E73A610E48D}"/>
              </a:ext>
            </a:extLst>
          </p:cNvPr>
          <p:cNvSpPr txBox="1"/>
          <p:nvPr/>
        </p:nvSpPr>
        <p:spPr>
          <a:xfrm rot="2397428">
            <a:off x="4271343" y="5379547"/>
            <a:ext cx="1530538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1400" dirty="0"/>
              <a:t>Create &amp; Transfer: </a:t>
            </a:r>
          </a:p>
          <a:p>
            <a:pPr algn="ctr"/>
            <a:r>
              <a:rPr lang="de-CH" sz="1400" b="1" dirty="0"/>
              <a:t>M</a:t>
            </a:r>
            <a:r>
              <a:rPr lang="de-CH" sz="1400" dirty="0">
                <a:sym typeface="Wingdings" panose="05000000000000000000" pitchFamily="2" charset="2"/>
              </a:rPr>
              <a:t> Account</a:t>
            </a:r>
            <a:endParaRPr lang="de-CH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FC16D7B-041D-4A3B-BC7D-9F538B062DEA}"/>
              </a:ext>
            </a:extLst>
          </p:cNvPr>
          <p:cNvSpPr txBox="1"/>
          <p:nvPr/>
        </p:nvSpPr>
        <p:spPr>
          <a:xfrm rot="2400000">
            <a:off x="4974629" y="4957788"/>
            <a:ext cx="104474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CH" sz="1400" dirty="0"/>
              <a:t>Status </a:t>
            </a:r>
            <a:r>
              <a:rPr lang="de-CH" sz="1400" dirty="0">
                <a:sym typeface="Wingdings" panose="05000000000000000000" pitchFamily="2" charset="2"/>
              </a:rPr>
              <a:t></a:t>
            </a:r>
            <a:r>
              <a:rPr lang="de-CH" sz="1400" dirty="0"/>
              <a:t> 1</a:t>
            </a:r>
          </a:p>
        </p:txBody>
      </p:sp>
      <p:sp>
        <p:nvSpPr>
          <p:cNvPr id="14" name="Arrow: Circular 13">
            <a:extLst>
              <a:ext uri="{FF2B5EF4-FFF2-40B4-BE49-F238E27FC236}">
                <a16:creationId xmlns:a16="http://schemas.microsoft.com/office/drawing/2014/main" xmlns="" id="{9B79BCA9-83E6-4D31-9A44-EF8E3A5E204B}"/>
              </a:ext>
            </a:extLst>
          </p:cNvPr>
          <p:cNvSpPr>
            <a:spLocks noChangeAspect="1"/>
          </p:cNvSpPr>
          <p:nvPr/>
        </p:nvSpPr>
        <p:spPr>
          <a:xfrm rot="16200000">
            <a:off x="5085492" y="1718440"/>
            <a:ext cx="3420000" cy="3420000"/>
          </a:xfrm>
          <a:prstGeom prst="circularArrow">
            <a:avLst>
              <a:gd name="adj1" fmla="val 3742"/>
              <a:gd name="adj2" fmla="val 686477"/>
              <a:gd name="adj3" fmla="val 19784535"/>
              <a:gd name="adj4" fmla="val 17351144"/>
              <a:gd name="adj5" fmla="val 676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FAF2338-08A0-4B10-8800-E43164790270}"/>
              </a:ext>
            </a:extLst>
          </p:cNvPr>
          <p:cNvSpPr txBox="1"/>
          <p:nvPr/>
        </p:nvSpPr>
        <p:spPr>
          <a:xfrm rot="18600000">
            <a:off x="5354028" y="2301670"/>
            <a:ext cx="703152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CH" sz="1400" dirty="0"/>
              <a:t>Return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C725E4D-34BC-4C9A-9AC1-1B2C3BCA1527}"/>
              </a:ext>
            </a:extLst>
          </p:cNvPr>
          <p:cNvSpPr txBox="1"/>
          <p:nvPr/>
        </p:nvSpPr>
        <p:spPr>
          <a:xfrm rot="18600000">
            <a:off x="4667448" y="1856263"/>
            <a:ext cx="953908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CH" sz="1400" dirty="0"/>
              <a:t>Status</a:t>
            </a:r>
            <a:r>
              <a:rPr lang="de-CH" sz="1400" dirty="0">
                <a:sym typeface="Wingdings" panose="05000000000000000000" pitchFamily="2" charset="2"/>
              </a:rPr>
              <a:t></a:t>
            </a:r>
            <a:r>
              <a:rPr lang="de-CH" sz="1400" dirty="0"/>
              <a:t>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74A8099-19BE-4F92-9A04-A40B632CAE47}"/>
              </a:ext>
            </a:extLst>
          </p:cNvPr>
          <p:cNvSpPr txBox="1"/>
          <p:nvPr/>
        </p:nvSpPr>
        <p:spPr>
          <a:xfrm rot="2760000">
            <a:off x="7739582" y="1740698"/>
            <a:ext cx="975487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CH" sz="1400" dirty="0"/>
              <a:t>Status </a:t>
            </a:r>
            <a:r>
              <a:rPr lang="de-CH" sz="1400" dirty="0">
                <a:sym typeface="Wingdings" panose="05000000000000000000" pitchFamily="2" charset="2"/>
              </a:rPr>
              <a:t></a:t>
            </a:r>
            <a:r>
              <a:rPr lang="de-CH" sz="1400" dirty="0"/>
              <a:t>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92188A9-D840-4636-8A39-D351C5D6BA3B}"/>
              </a:ext>
            </a:extLst>
          </p:cNvPr>
          <p:cNvSpPr txBox="1"/>
          <p:nvPr/>
        </p:nvSpPr>
        <p:spPr>
          <a:xfrm rot="2748656">
            <a:off x="8242271" y="1121359"/>
            <a:ext cx="1128335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1400" dirty="0"/>
              <a:t>Transfer: </a:t>
            </a:r>
          </a:p>
          <a:p>
            <a:pPr algn="ctr"/>
            <a:r>
              <a:rPr lang="de-CH" sz="1400" dirty="0"/>
              <a:t>Account </a:t>
            </a:r>
            <a:r>
              <a:rPr lang="de-CH" sz="1400" dirty="0">
                <a:sym typeface="Wingdings" panose="05000000000000000000" pitchFamily="2" charset="2"/>
              </a:rPr>
              <a:t> </a:t>
            </a:r>
            <a:r>
              <a:rPr lang="de-CH" sz="1400" b="1" dirty="0">
                <a:sym typeface="Wingdings" panose="05000000000000000000" pitchFamily="2" charset="2"/>
              </a:rPr>
              <a:t>S</a:t>
            </a:r>
            <a:endParaRPr lang="de-CH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AEAFAD2-6942-4F48-9775-023447E2D65F}"/>
              </a:ext>
            </a:extLst>
          </p:cNvPr>
          <p:cNvSpPr txBox="1"/>
          <p:nvPr/>
        </p:nvSpPr>
        <p:spPr>
          <a:xfrm rot="18600000">
            <a:off x="3967206" y="1258320"/>
            <a:ext cx="1193076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1400" dirty="0"/>
              <a:t>Transfer: </a:t>
            </a:r>
          </a:p>
          <a:p>
            <a:pPr algn="ctr"/>
            <a:r>
              <a:rPr lang="de-CH" sz="1400" dirty="0"/>
              <a:t>Account </a:t>
            </a:r>
            <a:r>
              <a:rPr lang="de-CH" sz="1400" dirty="0">
                <a:sym typeface="Wingdings" panose="05000000000000000000" pitchFamily="2" charset="2"/>
              </a:rPr>
              <a:t> </a:t>
            </a:r>
            <a:r>
              <a:rPr lang="de-CH" sz="1400" b="1" dirty="0">
                <a:sym typeface="Wingdings" panose="05000000000000000000" pitchFamily="2" charset="2"/>
              </a:rPr>
              <a:t>C</a:t>
            </a:r>
            <a:endParaRPr lang="de-CH" sz="1400" b="1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E2D3F5B0-2984-4765-8AF0-A86112514E4F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H="1" flipV="1">
            <a:off x="5262287" y="2109069"/>
            <a:ext cx="325432" cy="2475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B437EEE2-6B77-4216-8019-63A67F0ACFF8}"/>
              </a:ext>
            </a:extLst>
          </p:cNvPr>
          <p:cNvCxnSpPr>
            <a:cxnSpLocks/>
            <a:stCxn id="16" idx="0"/>
            <a:endCxn id="19" idx="2"/>
          </p:cNvCxnSpPr>
          <p:nvPr/>
        </p:nvCxnSpPr>
        <p:spPr>
          <a:xfrm flipH="1" flipV="1">
            <a:off x="4764149" y="1688090"/>
            <a:ext cx="262368" cy="2231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DD7CB1C2-AEC9-4E33-8B56-76062D6F3B2D}"/>
              </a:ext>
            </a:extLst>
          </p:cNvPr>
          <p:cNvCxnSpPr>
            <a:cxnSpLocks/>
            <a:stCxn id="17" idx="0"/>
            <a:endCxn id="18" idx="2"/>
          </p:cNvCxnSpPr>
          <p:nvPr/>
        </p:nvCxnSpPr>
        <p:spPr>
          <a:xfrm flipV="1">
            <a:off x="8338024" y="1565319"/>
            <a:ext cx="280829" cy="2223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C7502E04-A606-40A9-94B2-E2DCB72D3651}"/>
              </a:ext>
            </a:extLst>
          </p:cNvPr>
          <p:cNvCxnSpPr>
            <a:cxnSpLocks/>
            <a:stCxn id="34" idx="0"/>
            <a:endCxn id="17" idx="2"/>
          </p:cNvCxnSpPr>
          <p:nvPr/>
        </p:nvCxnSpPr>
        <p:spPr>
          <a:xfrm flipV="1">
            <a:off x="7780310" y="2001487"/>
            <a:ext cx="336318" cy="2838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76EDD2C9-856A-4067-A963-57D60C01B4C3}"/>
              </a:ext>
            </a:extLst>
          </p:cNvPr>
          <p:cNvCxnSpPr>
            <a:cxnSpLocks/>
            <a:stCxn id="33" idx="2"/>
            <a:endCxn id="13" idx="0"/>
          </p:cNvCxnSpPr>
          <p:nvPr/>
        </p:nvCxnSpPr>
        <p:spPr>
          <a:xfrm flipH="1">
            <a:off x="5595919" y="4707421"/>
            <a:ext cx="270684" cy="28637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86EFDA30-CDE7-4064-87F6-54199F0B0508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flipH="1">
            <a:off x="5204622" y="5229562"/>
            <a:ext cx="193461" cy="2110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6CF9893-96A1-4B90-B9EB-415A317FDF05}"/>
              </a:ext>
            </a:extLst>
          </p:cNvPr>
          <p:cNvSpPr txBox="1"/>
          <p:nvPr/>
        </p:nvSpPr>
        <p:spPr>
          <a:xfrm>
            <a:off x="6364331" y="4230451"/>
            <a:ext cx="1303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M</a:t>
            </a:r>
            <a:r>
              <a:rPr lang="de-CH" sz="1400" dirty="0"/>
              <a:t>anufacturer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F83197C-5B9A-40C5-ABD0-02520F066EAC}"/>
              </a:ext>
            </a:extLst>
          </p:cNvPr>
          <p:cNvSpPr txBox="1"/>
          <p:nvPr/>
        </p:nvSpPr>
        <p:spPr>
          <a:xfrm>
            <a:off x="7584108" y="3626827"/>
            <a:ext cx="946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400" b="1" dirty="0"/>
              <a:t>R</a:t>
            </a:r>
            <a:r>
              <a:rPr lang="de-CH" sz="1400" dirty="0"/>
              <a:t>ecycling Company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6B28CE6F-1425-4A99-A081-D55413AFAAD6}"/>
              </a:ext>
            </a:extLst>
          </p:cNvPr>
          <p:cNvSpPr txBox="1"/>
          <p:nvPr/>
        </p:nvSpPr>
        <p:spPr>
          <a:xfrm>
            <a:off x="5023425" y="3677734"/>
            <a:ext cx="1616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C</a:t>
            </a:r>
            <a:r>
              <a:rPr lang="de-CH" sz="1400" dirty="0"/>
              <a:t>onsumer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2B987B7C-9A21-4A83-85E1-FA7D3227C4F4}"/>
              </a:ext>
            </a:extLst>
          </p:cNvPr>
          <p:cNvSpPr txBox="1"/>
          <p:nvPr/>
        </p:nvSpPr>
        <p:spPr>
          <a:xfrm>
            <a:off x="6490996" y="2320241"/>
            <a:ext cx="1616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S</a:t>
            </a:r>
            <a:r>
              <a:rPr lang="de-CH" sz="1400" dirty="0"/>
              <a:t>hop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57784BD-AC9C-4921-8E64-CB7D8FBABCF4}"/>
              </a:ext>
            </a:extLst>
          </p:cNvPr>
          <p:cNvSpPr txBox="1"/>
          <p:nvPr/>
        </p:nvSpPr>
        <p:spPr>
          <a:xfrm>
            <a:off x="5562974" y="356958"/>
            <a:ext cx="2614503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de-CH" b="1" dirty="0"/>
              <a:t>Reward-Token Level</a:t>
            </a:r>
          </a:p>
        </p:txBody>
      </p:sp>
      <p:sp>
        <p:nvSpPr>
          <p:cNvPr id="31" name="Arrow: Circular 30">
            <a:extLst>
              <a:ext uri="{FF2B5EF4-FFF2-40B4-BE49-F238E27FC236}">
                <a16:creationId xmlns:a16="http://schemas.microsoft.com/office/drawing/2014/main" xmlns="" id="{F6B163FC-E36D-4F66-8F6A-7E40BDC90122}"/>
              </a:ext>
            </a:extLst>
          </p:cNvPr>
          <p:cNvSpPr>
            <a:spLocks noChangeAspect="1"/>
          </p:cNvSpPr>
          <p:nvPr/>
        </p:nvSpPr>
        <p:spPr>
          <a:xfrm rot="10646834">
            <a:off x="5130501" y="1743316"/>
            <a:ext cx="3420000" cy="3420000"/>
          </a:xfrm>
          <a:prstGeom prst="circularArrow">
            <a:avLst>
              <a:gd name="adj1" fmla="val 3742"/>
              <a:gd name="adj2" fmla="val 686477"/>
              <a:gd name="adj3" fmla="val 19784535"/>
              <a:gd name="adj4" fmla="val 17351144"/>
              <a:gd name="adj5" fmla="val 676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32" name="Arrow: Circular 31">
            <a:extLst>
              <a:ext uri="{FF2B5EF4-FFF2-40B4-BE49-F238E27FC236}">
                <a16:creationId xmlns:a16="http://schemas.microsoft.com/office/drawing/2014/main" xmlns="" id="{B15208A6-7D32-40F5-8BE3-21B99AB07F10}"/>
              </a:ext>
            </a:extLst>
          </p:cNvPr>
          <p:cNvSpPr>
            <a:spLocks noChangeAspect="1"/>
          </p:cNvSpPr>
          <p:nvPr/>
        </p:nvSpPr>
        <p:spPr>
          <a:xfrm rot="208436">
            <a:off x="4966508" y="1735024"/>
            <a:ext cx="3420000" cy="3420000"/>
          </a:xfrm>
          <a:prstGeom prst="circularArrow">
            <a:avLst>
              <a:gd name="adj1" fmla="val 3742"/>
              <a:gd name="adj2" fmla="val 686477"/>
              <a:gd name="adj3" fmla="val 19784535"/>
              <a:gd name="adj4" fmla="val 17351144"/>
              <a:gd name="adj5" fmla="val 676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3D2D3D29-B486-4A68-8007-A2528DCF554F}"/>
              </a:ext>
            </a:extLst>
          </p:cNvPr>
          <p:cNvSpPr txBox="1"/>
          <p:nvPr/>
        </p:nvSpPr>
        <p:spPr>
          <a:xfrm rot="2400000">
            <a:off x="5625574" y="4435647"/>
            <a:ext cx="67989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CH" sz="1400" dirty="0"/>
              <a:t>Create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547E08EE-7841-4C38-9773-FB4AE6244C18}"/>
              </a:ext>
            </a:extLst>
          </p:cNvPr>
          <p:cNvSpPr txBox="1"/>
          <p:nvPr/>
        </p:nvSpPr>
        <p:spPr>
          <a:xfrm rot="2760000">
            <a:off x="7306120" y="2238373"/>
            <a:ext cx="726983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r>
              <a:rPr lang="de-CH" sz="1400" dirty="0"/>
              <a:t>Recycle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F7A0720C-2D5B-42DA-B7C7-80E2C47B5DC2}"/>
              </a:ext>
            </a:extLst>
          </p:cNvPr>
          <p:cNvSpPr txBox="1"/>
          <p:nvPr/>
        </p:nvSpPr>
        <p:spPr>
          <a:xfrm>
            <a:off x="10840781" y="5482166"/>
            <a:ext cx="177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Reward Account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F7BC1F83-4E57-49FC-8FBF-81D790C33832}"/>
              </a:ext>
            </a:extLst>
          </p:cNvPr>
          <p:cNvGrpSpPr>
            <a:grpSpLocks noChangeAspect="1"/>
          </p:cNvGrpSpPr>
          <p:nvPr/>
        </p:nvGrpSpPr>
        <p:grpSpPr>
          <a:xfrm>
            <a:off x="11196474" y="1119892"/>
            <a:ext cx="710605" cy="710605"/>
            <a:chOff x="2633730" y="1493949"/>
            <a:chExt cx="1088264" cy="114783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xmlns="" id="{6F6B912C-FFD0-4528-823C-A23B845D4009}"/>
                </a:ext>
              </a:extLst>
            </p:cNvPr>
            <p:cNvSpPr/>
            <p:nvPr/>
          </p:nvSpPr>
          <p:spPr>
            <a:xfrm>
              <a:off x="2633730" y="1493949"/>
              <a:ext cx="1088264" cy="114783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xmlns="" id="{33CD5FDF-75E8-4009-8BD2-90160B3A9527}"/>
                </a:ext>
              </a:extLst>
            </p:cNvPr>
            <p:cNvGrpSpPr/>
            <p:nvPr/>
          </p:nvGrpSpPr>
          <p:grpSpPr>
            <a:xfrm>
              <a:off x="2682482" y="1549820"/>
              <a:ext cx="990760" cy="1048634"/>
              <a:chOff x="4076700" y="1802130"/>
              <a:chExt cx="1379220" cy="1459784"/>
            </a:xfrm>
          </p:grpSpPr>
          <p:sp>
            <p:nvSpPr>
              <p:cNvPr id="42" name="Circular Arrow 8">
                <a:extLst>
                  <a:ext uri="{FF2B5EF4-FFF2-40B4-BE49-F238E27FC236}">
                    <a16:creationId xmlns:a16="http://schemas.microsoft.com/office/drawing/2014/main" xmlns="" id="{B5648377-DD0A-4485-9BC3-48AD159FF2BA}"/>
                  </a:ext>
                </a:extLst>
              </p:cNvPr>
              <p:cNvSpPr/>
              <p:nvPr/>
            </p:nvSpPr>
            <p:spPr>
              <a:xfrm>
                <a:off x="4076700" y="1802130"/>
                <a:ext cx="1379220" cy="1379220"/>
              </a:xfrm>
              <a:prstGeom prst="circularArrow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Circular Arrow 9">
                <a:extLst>
                  <a:ext uri="{FF2B5EF4-FFF2-40B4-BE49-F238E27FC236}">
                    <a16:creationId xmlns:a16="http://schemas.microsoft.com/office/drawing/2014/main" xmlns="" id="{C913B997-647B-4E5D-B81D-D2D2B5B15103}"/>
                  </a:ext>
                </a:extLst>
              </p:cNvPr>
              <p:cNvSpPr/>
              <p:nvPr/>
            </p:nvSpPr>
            <p:spPr>
              <a:xfrm rot="10800000">
                <a:off x="4076700" y="1882694"/>
                <a:ext cx="1379220" cy="1379220"/>
              </a:xfrm>
              <a:prstGeom prst="circularArrow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C5EAABCD-D271-4615-A5CF-ECAC7761B854}"/>
              </a:ext>
            </a:extLst>
          </p:cNvPr>
          <p:cNvGrpSpPr>
            <a:grpSpLocks noChangeAspect="1"/>
          </p:cNvGrpSpPr>
          <p:nvPr/>
        </p:nvGrpSpPr>
        <p:grpSpPr>
          <a:xfrm>
            <a:off x="11077507" y="2503352"/>
            <a:ext cx="949964" cy="949964"/>
            <a:chOff x="5761039" y="1276715"/>
            <a:chExt cx="1271791" cy="127179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xmlns="" id="{9CB9BAC7-ABBD-4454-ABDB-B8CBF7BD9200}"/>
                </a:ext>
              </a:extLst>
            </p:cNvPr>
            <p:cNvSpPr/>
            <p:nvPr/>
          </p:nvSpPr>
          <p:spPr>
            <a:xfrm>
              <a:off x="5852803" y="1361360"/>
              <a:ext cx="1088264" cy="1147830"/>
            </a:xfrm>
            <a:prstGeom prst="ellipse">
              <a:avLst/>
            </a:prstGeom>
            <a:solidFill>
              <a:srgbClr val="4264A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5-Point Star 19">
              <a:extLst>
                <a:ext uri="{FF2B5EF4-FFF2-40B4-BE49-F238E27FC236}">
                  <a16:creationId xmlns:a16="http://schemas.microsoft.com/office/drawing/2014/main" xmlns="" id="{46DC276F-6294-4817-B2FA-31D606F54788}"/>
                </a:ext>
              </a:extLst>
            </p:cNvPr>
            <p:cNvSpPr/>
            <p:nvPr/>
          </p:nvSpPr>
          <p:spPr>
            <a:xfrm>
              <a:off x="5761039" y="1276715"/>
              <a:ext cx="1271791" cy="1271791"/>
            </a:xfrm>
            <a:prstGeom prst="star5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xmlns="" id="{8FEF4803-5090-4275-8E60-77D63DE3642B}"/>
                </a:ext>
              </a:extLst>
            </p:cNvPr>
            <p:cNvSpPr/>
            <p:nvPr/>
          </p:nvSpPr>
          <p:spPr>
            <a:xfrm>
              <a:off x="6125903" y="1507705"/>
              <a:ext cx="463086" cy="642474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txBody>
            <a:bodyPr wrap="square">
              <a:spAutoFit/>
            </a:bodyPr>
            <a:lstStyle/>
            <a:p>
              <a:r>
                <a:rPr lang="de-CH" sz="3200" b="1" dirty="0">
                  <a:solidFill>
                    <a:srgbClr val="00B050"/>
                  </a:solidFill>
                </a:rPr>
                <a:t>$</a:t>
              </a:r>
              <a:endParaRPr lang="en-US" sz="3200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6F8C2295-C115-446C-936B-121B0BFF5256}"/>
              </a:ext>
            </a:extLst>
          </p:cNvPr>
          <p:cNvGrpSpPr/>
          <p:nvPr/>
        </p:nvGrpSpPr>
        <p:grpSpPr>
          <a:xfrm>
            <a:off x="10878349" y="4094459"/>
            <a:ext cx="1331072" cy="1413534"/>
            <a:chOff x="628357" y="4436814"/>
            <a:chExt cx="1949671" cy="1949671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xmlns="" id="{B75E1CC3-6661-48B5-8399-35789215B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357" y="4436814"/>
              <a:ext cx="1949671" cy="1949671"/>
            </a:xfrm>
            <a:prstGeom prst="rect">
              <a:avLst/>
            </a:prstGeom>
          </p:spPr>
        </p:pic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xmlns="" id="{4B169934-E7C6-42AF-92CE-A03428D47FA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24251" y="5235962"/>
              <a:ext cx="551316" cy="551316"/>
              <a:chOff x="5761041" y="1276715"/>
              <a:chExt cx="1271791" cy="1271791"/>
            </a:xfrm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xmlns="" id="{035D6443-DFF7-4CDC-8229-CF8782F18D15}"/>
                  </a:ext>
                </a:extLst>
              </p:cNvPr>
              <p:cNvSpPr/>
              <p:nvPr/>
            </p:nvSpPr>
            <p:spPr>
              <a:xfrm>
                <a:off x="5852803" y="1361360"/>
                <a:ext cx="1088264" cy="1147830"/>
              </a:xfrm>
              <a:prstGeom prst="ellipse">
                <a:avLst/>
              </a:prstGeom>
              <a:solidFill>
                <a:srgbClr val="4A6DAB"/>
              </a:solidFill>
              <a:ln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5-Point Star 19">
                <a:extLst>
                  <a:ext uri="{FF2B5EF4-FFF2-40B4-BE49-F238E27FC236}">
                    <a16:creationId xmlns:a16="http://schemas.microsoft.com/office/drawing/2014/main" xmlns="" id="{5987B586-D0D8-4ECF-A55C-864E8A75480D}"/>
                  </a:ext>
                </a:extLst>
              </p:cNvPr>
              <p:cNvSpPr/>
              <p:nvPr/>
            </p:nvSpPr>
            <p:spPr>
              <a:xfrm>
                <a:off x="5761041" y="1276715"/>
                <a:ext cx="1271791" cy="1271791"/>
              </a:xfrm>
              <a:prstGeom prst="star5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832D4F4D-05A3-4A8F-8003-E48C047EAF43}"/>
                  </a:ext>
                </a:extLst>
              </p:cNvPr>
              <p:cNvSpPr/>
              <p:nvPr/>
            </p:nvSpPr>
            <p:spPr>
              <a:xfrm>
                <a:off x="5991688" y="1418126"/>
                <a:ext cx="463085" cy="780985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txBody>
              <a:bodyPr wrap="square">
                <a:spAutoFit/>
              </a:bodyPr>
              <a:lstStyle/>
              <a:p>
                <a:r>
                  <a:rPr lang="de-CH" sz="1600" b="1" dirty="0">
                    <a:solidFill>
                      <a:srgbClr val="00B050"/>
                    </a:solidFill>
                  </a:rPr>
                  <a:t>$</a:t>
                </a:r>
                <a:endParaRPr lang="en-US" sz="1600" b="1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xmlns="" id="{83C09A50-30D5-490A-ABC8-011E76E024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2568" y="5687236"/>
              <a:ext cx="551316" cy="551316"/>
              <a:chOff x="5761041" y="1276715"/>
              <a:chExt cx="1271791" cy="1271792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xmlns="" id="{E6FA7BBD-9E22-4FF2-85A6-F46F0BF336AD}"/>
                  </a:ext>
                </a:extLst>
              </p:cNvPr>
              <p:cNvSpPr/>
              <p:nvPr/>
            </p:nvSpPr>
            <p:spPr>
              <a:xfrm>
                <a:off x="5852803" y="1361360"/>
                <a:ext cx="1088264" cy="1147830"/>
              </a:xfrm>
              <a:prstGeom prst="ellipse">
                <a:avLst/>
              </a:prstGeom>
              <a:solidFill>
                <a:srgbClr val="4A6DAB"/>
              </a:solidFill>
              <a:ln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5-Point Star 19">
                <a:extLst>
                  <a:ext uri="{FF2B5EF4-FFF2-40B4-BE49-F238E27FC236}">
                    <a16:creationId xmlns:a16="http://schemas.microsoft.com/office/drawing/2014/main" xmlns="" id="{1B4F35DE-C555-4D63-8DA0-5408E0CC82B1}"/>
                  </a:ext>
                </a:extLst>
              </p:cNvPr>
              <p:cNvSpPr/>
              <p:nvPr/>
            </p:nvSpPr>
            <p:spPr>
              <a:xfrm>
                <a:off x="5761041" y="1276715"/>
                <a:ext cx="1271791" cy="1271792"/>
              </a:xfrm>
              <a:prstGeom prst="star5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id="{E7264AD5-4FF2-4C3F-B494-663BA29A5296}"/>
                  </a:ext>
                </a:extLst>
              </p:cNvPr>
              <p:cNvSpPr/>
              <p:nvPr/>
            </p:nvSpPr>
            <p:spPr>
              <a:xfrm>
                <a:off x="5993516" y="1464689"/>
                <a:ext cx="463085" cy="780985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txBody>
              <a:bodyPr wrap="square">
                <a:spAutoFit/>
              </a:bodyPr>
              <a:lstStyle/>
              <a:p>
                <a:r>
                  <a:rPr lang="de-CH" sz="1600" b="1" dirty="0">
                    <a:solidFill>
                      <a:srgbClr val="00B050"/>
                    </a:solidFill>
                  </a:rPr>
                  <a:t>$</a:t>
                </a:r>
                <a:endParaRPr lang="en-US" sz="1600" b="1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xmlns="" id="{6A4F442B-FAA5-485A-A58C-F145DDE2EA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39687" y="5713921"/>
              <a:ext cx="551316" cy="551316"/>
              <a:chOff x="5761041" y="1276715"/>
              <a:chExt cx="1271791" cy="1271792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xmlns="" id="{80F0E538-B50E-434E-AB43-F6CFD6A8CCD7}"/>
                  </a:ext>
                </a:extLst>
              </p:cNvPr>
              <p:cNvSpPr/>
              <p:nvPr/>
            </p:nvSpPr>
            <p:spPr>
              <a:xfrm>
                <a:off x="5852803" y="1361360"/>
                <a:ext cx="1088264" cy="1147830"/>
              </a:xfrm>
              <a:prstGeom prst="ellipse">
                <a:avLst/>
              </a:prstGeom>
              <a:solidFill>
                <a:srgbClr val="4A6DAB"/>
              </a:solidFill>
              <a:ln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5-Point Star 19">
                <a:extLst>
                  <a:ext uri="{FF2B5EF4-FFF2-40B4-BE49-F238E27FC236}">
                    <a16:creationId xmlns:a16="http://schemas.microsoft.com/office/drawing/2014/main" xmlns="" id="{37EB0A73-7B2B-484E-BC19-CBE990EBBBA3}"/>
                  </a:ext>
                </a:extLst>
              </p:cNvPr>
              <p:cNvSpPr/>
              <p:nvPr/>
            </p:nvSpPr>
            <p:spPr>
              <a:xfrm>
                <a:off x="5761041" y="1276715"/>
                <a:ext cx="1271791" cy="1271792"/>
              </a:xfrm>
              <a:prstGeom prst="star5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id="{604BCAD5-2776-4338-8468-A7077978AEE9}"/>
                  </a:ext>
                </a:extLst>
              </p:cNvPr>
              <p:cNvSpPr/>
              <p:nvPr/>
            </p:nvSpPr>
            <p:spPr>
              <a:xfrm>
                <a:off x="6028123" y="1415848"/>
                <a:ext cx="463085" cy="780985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txBody>
              <a:bodyPr wrap="square">
                <a:spAutoFit/>
              </a:bodyPr>
              <a:lstStyle/>
              <a:p>
                <a:r>
                  <a:rPr lang="de-CH" sz="1600" b="1" dirty="0">
                    <a:solidFill>
                      <a:srgbClr val="00B050"/>
                    </a:solidFill>
                  </a:rPr>
                  <a:t>$</a:t>
                </a:r>
                <a:endParaRPr lang="en-US" sz="1600" b="1" dirty="0">
                  <a:solidFill>
                    <a:srgbClr val="00B050"/>
                  </a:solidFill>
                </a:endParaRP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B8B7CE75-7DB8-4BCA-A8AC-8ED06464565F}"/>
              </a:ext>
            </a:extLst>
          </p:cNvPr>
          <p:cNvSpPr txBox="1"/>
          <p:nvPr/>
        </p:nvSpPr>
        <p:spPr>
          <a:xfrm>
            <a:off x="9910622" y="892116"/>
            <a:ext cx="1641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Status:</a:t>
            </a:r>
          </a:p>
          <a:p>
            <a:r>
              <a:rPr lang="de-CH" sz="1400" dirty="0"/>
              <a:t>Created: 	1</a:t>
            </a:r>
          </a:p>
          <a:p>
            <a:r>
              <a:rPr lang="de-CH" sz="1400" dirty="0"/>
              <a:t>Collected:	2</a:t>
            </a:r>
          </a:p>
          <a:p>
            <a:r>
              <a:rPr lang="de-CH" sz="1400" dirty="0"/>
              <a:t>Recycled:  	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A5B1B31B-BE48-47C7-9FB2-28CD132D6790}"/>
              </a:ext>
            </a:extLst>
          </p:cNvPr>
          <p:cNvSpPr txBox="1"/>
          <p:nvPr/>
        </p:nvSpPr>
        <p:spPr>
          <a:xfrm>
            <a:off x="11000660" y="3440403"/>
            <a:ext cx="1413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Reward-Token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58251BAE-7EFB-4C36-A0F6-36ADEDBE380C}"/>
              </a:ext>
            </a:extLst>
          </p:cNvPr>
          <p:cNvSpPr txBox="1"/>
          <p:nvPr/>
        </p:nvSpPr>
        <p:spPr>
          <a:xfrm>
            <a:off x="10925566" y="1834491"/>
            <a:ext cx="1899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/>
              <a:t>Lifecycle-Token</a:t>
            </a:r>
          </a:p>
        </p:txBody>
      </p:sp>
    </p:spTree>
    <p:extLst>
      <p:ext uri="{BB962C8B-B14F-4D97-AF65-F5344CB8AC3E}">
        <p14:creationId xmlns:p14="http://schemas.microsoft.com/office/powerpoint/2010/main" val="86352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9CDF17-0C6E-466C-B294-2EDFA2F3B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C51F882A-4181-4E42-9DFD-59A102F57573}"/>
              </a:ext>
            </a:extLst>
          </p:cNvPr>
          <p:cNvSpPr txBox="1">
            <a:spLocks/>
          </p:cNvSpPr>
          <p:nvPr/>
        </p:nvSpPr>
        <p:spPr>
          <a:xfrm>
            <a:off x="990600" y="708581"/>
            <a:ext cx="10515600" cy="4011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dirty="0">
              <a:latin typeface="Arial" charset="0"/>
              <a:cs typeface="Arial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44A0FCE-C220-438A-9F5E-929C2B44F275}"/>
              </a:ext>
            </a:extLst>
          </p:cNvPr>
          <p:cNvSpPr txBox="1">
            <a:spLocks/>
          </p:cNvSpPr>
          <p:nvPr/>
        </p:nvSpPr>
        <p:spPr>
          <a:xfrm>
            <a:off x="838200" y="1094497"/>
            <a:ext cx="10515600" cy="40111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CH" sz="2000" b="1" dirty="0">
                <a:latin typeface="Arial" charset="0"/>
                <a:ea typeface="Arial" charset="0"/>
                <a:cs typeface="Arial" charset="0"/>
              </a:rPr>
              <a:t>Lifecycle-Token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Asset-Token (record)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Created together with device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Status is updated upon certain actions and stored on the blockchain</a:t>
            </a:r>
          </a:p>
          <a:p>
            <a:pPr marL="0" indent="0">
              <a:buNone/>
            </a:pPr>
            <a:endParaRPr lang="de-CH" sz="2000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r>
              <a:rPr lang="de-CH" sz="2000" b="1" dirty="0">
                <a:latin typeface="Arial" charset="0"/>
                <a:cs typeface="Arial" charset="0"/>
              </a:rPr>
              <a:t>Reward-token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Monetary token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Created by manufacturer together with device and deposited in account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Can only be obtained by certain parties if specific actions are executed</a:t>
            </a:r>
          </a:p>
          <a:p>
            <a:r>
              <a:rPr lang="de-CH" sz="2000" dirty="0">
                <a:latin typeface="Arial" charset="0"/>
                <a:cs typeface="Arial" charset="0"/>
              </a:rPr>
              <a:t>Action is verified by two parties (consumer &amp; shop or shop &amp; recyling company) </a:t>
            </a:r>
            <a:r>
              <a:rPr lang="de-CH" sz="2000" dirty="0">
                <a:latin typeface="Arial" charset="0"/>
                <a:cs typeface="Arial" charset="0"/>
                <a:sym typeface="Wingdings" panose="05000000000000000000" pitchFamily="2" charset="2"/>
              </a:rPr>
              <a:t> scanning of serial number</a:t>
            </a:r>
            <a:endParaRPr lang="de-CH" sz="2000" dirty="0"/>
          </a:p>
          <a:p>
            <a:endParaRPr lang="de-CH" sz="2000" dirty="0">
              <a:latin typeface="Arial" charset="0"/>
              <a:cs typeface="Arial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12C2B814-EDA9-4D2A-82EC-562FF87C5FAB}"/>
              </a:ext>
            </a:extLst>
          </p:cNvPr>
          <p:cNvSpPr txBox="1">
            <a:spLocks/>
          </p:cNvSpPr>
          <p:nvPr/>
        </p:nvSpPr>
        <p:spPr>
          <a:xfrm>
            <a:off x="248265" y="291368"/>
            <a:ext cx="10515600" cy="11620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b="1" dirty="0">
                <a:latin typeface="Arial" charset="0"/>
                <a:cs typeface="Arial" charset="0"/>
              </a:rPr>
              <a:t>Tokens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EC27BD98-522C-4F21-B62B-98C430A800FB}"/>
              </a:ext>
            </a:extLst>
          </p:cNvPr>
          <p:cNvGrpSpPr>
            <a:grpSpLocks noChangeAspect="1"/>
          </p:cNvGrpSpPr>
          <p:nvPr/>
        </p:nvGrpSpPr>
        <p:grpSpPr>
          <a:xfrm>
            <a:off x="9496131" y="1214615"/>
            <a:ext cx="949964" cy="949964"/>
            <a:chOff x="2633730" y="1493949"/>
            <a:chExt cx="1088264" cy="114783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xmlns="" id="{511B5E43-2610-4D8A-950D-509D0BF63D5D}"/>
                </a:ext>
              </a:extLst>
            </p:cNvPr>
            <p:cNvSpPr/>
            <p:nvPr/>
          </p:nvSpPr>
          <p:spPr>
            <a:xfrm>
              <a:off x="2633730" y="1493949"/>
              <a:ext cx="1088264" cy="114783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D303AA92-7C9D-423D-A597-7FF79521D598}"/>
                </a:ext>
              </a:extLst>
            </p:cNvPr>
            <p:cNvGrpSpPr/>
            <p:nvPr/>
          </p:nvGrpSpPr>
          <p:grpSpPr>
            <a:xfrm>
              <a:off x="2682482" y="1549820"/>
              <a:ext cx="990760" cy="1048634"/>
              <a:chOff x="4076700" y="1802130"/>
              <a:chExt cx="1379220" cy="1459784"/>
            </a:xfrm>
          </p:grpSpPr>
          <p:sp>
            <p:nvSpPr>
              <p:cNvPr id="10" name="Circular Arrow 8">
                <a:extLst>
                  <a:ext uri="{FF2B5EF4-FFF2-40B4-BE49-F238E27FC236}">
                    <a16:creationId xmlns:a16="http://schemas.microsoft.com/office/drawing/2014/main" xmlns="" id="{853B778D-2C4F-42B3-9966-A6FF3283CFCB}"/>
                  </a:ext>
                </a:extLst>
              </p:cNvPr>
              <p:cNvSpPr/>
              <p:nvPr/>
            </p:nvSpPr>
            <p:spPr>
              <a:xfrm>
                <a:off x="4076700" y="1802130"/>
                <a:ext cx="1379220" cy="1379220"/>
              </a:xfrm>
              <a:prstGeom prst="circularArrow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Circular Arrow 9">
                <a:extLst>
                  <a:ext uri="{FF2B5EF4-FFF2-40B4-BE49-F238E27FC236}">
                    <a16:creationId xmlns:a16="http://schemas.microsoft.com/office/drawing/2014/main" xmlns="" id="{E3CE36EC-FECB-4582-BC62-AB7DAA56C4FE}"/>
                  </a:ext>
                </a:extLst>
              </p:cNvPr>
              <p:cNvSpPr/>
              <p:nvPr/>
            </p:nvSpPr>
            <p:spPr>
              <a:xfrm rot="10800000">
                <a:off x="4076700" y="1882694"/>
                <a:ext cx="1379220" cy="1379220"/>
              </a:xfrm>
              <a:prstGeom prst="circularArrow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F01F7BF9-632D-44CE-A8FA-D6008DA79EFD}"/>
              </a:ext>
            </a:extLst>
          </p:cNvPr>
          <p:cNvGrpSpPr>
            <a:grpSpLocks noChangeAspect="1"/>
          </p:cNvGrpSpPr>
          <p:nvPr/>
        </p:nvGrpSpPr>
        <p:grpSpPr>
          <a:xfrm>
            <a:off x="9538687" y="3411499"/>
            <a:ext cx="949964" cy="949964"/>
            <a:chOff x="5761039" y="1276715"/>
            <a:chExt cx="1271791" cy="127179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79026BFC-C30A-482E-95CC-A549E5D85DA4}"/>
                </a:ext>
              </a:extLst>
            </p:cNvPr>
            <p:cNvSpPr/>
            <p:nvPr/>
          </p:nvSpPr>
          <p:spPr>
            <a:xfrm>
              <a:off x="5852803" y="1361360"/>
              <a:ext cx="1088264" cy="1147830"/>
            </a:xfrm>
            <a:prstGeom prst="ellipse">
              <a:avLst/>
            </a:prstGeom>
            <a:solidFill>
              <a:srgbClr val="4264A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5-Point Star 19">
              <a:extLst>
                <a:ext uri="{FF2B5EF4-FFF2-40B4-BE49-F238E27FC236}">
                  <a16:creationId xmlns:a16="http://schemas.microsoft.com/office/drawing/2014/main" xmlns="" id="{5EB01C70-635B-4DCA-AAA3-C5F638E284E4}"/>
                </a:ext>
              </a:extLst>
            </p:cNvPr>
            <p:cNvSpPr/>
            <p:nvPr/>
          </p:nvSpPr>
          <p:spPr>
            <a:xfrm>
              <a:off x="5761039" y="1276715"/>
              <a:ext cx="1271791" cy="1271791"/>
            </a:xfrm>
            <a:prstGeom prst="star5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085C06F2-629B-4E58-8F91-7F89A781217C}"/>
                </a:ext>
              </a:extLst>
            </p:cNvPr>
            <p:cNvSpPr/>
            <p:nvPr/>
          </p:nvSpPr>
          <p:spPr>
            <a:xfrm>
              <a:off x="6125903" y="1507705"/>
              <a:ext cx="463086" cy="642474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txBody>
            <a:bodyPr wrap="square">
              <a:spAutoFit/>
            </a:bodyPr>
            <a:lstStyle/>
            <a:p>
              <a:r>
                <a:rPr lang="de-CH" sz="3200" b="1" dirty="0">
                  <a:solidFill>
                    <a:srgbClr val="00B050"/>
                  </a:solidFill>
                </a:rPr>
                <a:t>$</a:t>
              </a:r>
              <a:endParaRPr lang="en-US" sz="3200" b="1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75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B5189C-7E4E-43C8-93EC-A4FE5178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6180"/>
            <a:ext cx="10515600" cy="50459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CH" sz="3300" b="1" dirty="0">
                <a:latin typeface="Arial" charset="0"/>
                <a:ea typeface="Arial" charset="0"/>
                <a:cs typeface="Arial" charset="0"/>
              </a:rPr>
              <a:t>e-mine can:</a:t>
            </a:r>
          </a:p>
          <a:p>
            <a:r>
              <a:rPr lang="de-CH" dirty="0">
                <a:latin typeface="Arial" charset="0"/>
                <a:ea typeface="Arial" charset="0"/>
                <a:cs typeface="Arial" charset="0"/>
              </a:rPr>
              <a:t>Trace the lifecycle of electronic devices</a:t>
            </a:r>
          </a:p>
          <a:p>
            <a:r>
              <a:rPr lang="de-CH" dirty="0">
                <a:latin typeface="Arial" charset="0"/>
                <a:ea typeface="Arial" charset="0"/>
                <a:cs typeface="Arial" charset="0"/>
              </a:rPr>
              <a:t>Make recycling rates transparent and public</a:t>
            </a:r>
          </a:p>
          <a:p>
            <a:r>
              <a:rPr lang="de-CH" dirty="0">
                <a:latin typeface="Arial" charset="0"/>
                <a:cs typeface="Arial" charset="0"/>
              </a:rPr>
              <a:t>Encourage consumers and shops to recycle</a:t>
            </a:r>
          </a:p>
          <a:p>
            <a:pPr lvl="1"/>
            <a:r>
              <a:rPr lang="de-CH" dirty="0">
                <a:latin typeface="Arial" charset="0"/>
                <a:cs typeface="Arial" charset="0"/>
              </a:rPr>
              <a:t>Monetary incentives</a:t>
            </a:r>
          </a:p>
          <a:p>
            <a:pPr lvl="1"/>
            <a:r>
              <a:rPr lang="de-CH" dirty="0">
                <a:latin typeface="Arial" charset="0"/>
                <a:cs typeface="Arial" charset="0"/>
              </a:rPr>
              <a:t>Idealistic (I can see my contribution to the recycling rate and sustainability)</a:t>
            </a:r>
          </a:p>
          <a:p>
            <a:r>
              <a:rPr lang="de-CH" dirty="0">
                <a:latin typeface="Arial" charset="0"/>
                <a:cs typeface="Arial" charset="0"/>
              </a:rPr>
              <a:t>Support manufactures</a:t>
            </a:r>
          </a:p>
          <a:p>
            <a:pPr lvl="1"/>
            <a:r>
              <a:rPr lang="de-CH" dirty="0">
                <a:latin typeface="Arial" charset="0"/>
                <a:cs typeface="Arial" charset="0"/>
              </a:rPr>
              <a:t>By providing a tool to collect data (for marketing or proof of recycling)</a:t>
            </a:r>
          </a:p>
          <a:p>
            <a:pPr lvl="1"/>
            <a:r>
              <a:rPr lang="de-CH" dirty="0">
                <a:latin typeface="Arial" charset="0"/>
                <a:cs typeface="Arial" charset="0"/>
              </a:rPr>
              <a:t>Increase reputation</a:t>
            </a:r>
          </a:p>
          <a:p>
            <a:endParaRPr lang="de-CH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r>
              <a:rPr lang="de-CH" sz="3300" b="1" dirty="0">
                <a:latin typeface="Arial" charset="0"/>
                <a:cs typeface="Arial" charset="0"/>
              </a:rPr>
              <a:t>e-mine can’t:</a:t>
            </a:r>
          </a:p>
          <a:p>
            <a:r>
              <a:rPr lang="de-CH" dirty="0">
                <a:latin typeface="Arial" charset="0"/>
                <a:cs typeface="Arial" charset="0"/>
              </a:rPr>
              <a:t>Trace devices without functional serial number</a:t>
            </a:r>
          </a:p>
          <a:p>
            <a:endParaRPr lang="de-CH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r>
              <a:rPr lang="de-CH" dirty="0">
                <a:latin typeface="Arial" charset="0"/>
                <a:cs typeface="Arial" charset="0"/>
              </a:rPr>
              <a:t>How the value of the reward tokens is set still needs to be defined</a:t>
            </a:r>
          </a:p>
          <a:p>
            <a:endParaRPr lang="de-CH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435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jd21c22nj">
            <a:hlinkClick r:id="" action="ppaction://media"/>
            <a:extLst>
              <a:ext uri="{FF2B5EF4-FFF2-40B4-BE49-F238E27FC236}">
                <a16:creationId xmlns:a16="http://schemas.microsoft.com/office/drawing/2014/main" xmlns="" id="{7E40E8D4-4D5C-430B-8E7C-7C5A9A070E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6754" y="485424"/>
            <a:ext cx="8584276" cy="560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154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Macintosh PowerPoint</Application>
  <PresentationFormat>Custom</PresentationFormat>
  <Paragraphs>65</Paragraphs>
  <Slides>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e-mine 2 Recycling Electronic Devices via Blockchain Part 2 – Token Obtainer  Marco Gigantino Tomislav Lipic Orhun Özbek Marie Hoes Zanis Timsans    FuturICT 2.0 | Challenge 2 | Token Obtainer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Thanks to the BIOTS 2018 partners, sponsors, affiliates,  and friends!</dc:title>
  <dc:creator>Microsoft Office User</dc:creator>
  <cp:lastModifiedBy>Tomislav Lipic</cp:lastModifiedBy>
  <cp:revision>54</cp:revision>
  <dcterms:created xsi:type="dcterms:W3CDTF">2018-02-07T14:29:00Z</dcterms:created>
  <dcterms:modified xsi:type="dcterms:W3CDTF">2018-02-16T06:55:04Z</dcterms:modified>
</cp:coreProperties>
</file>

<file path=docProps/thumbnail.jpeg>
</file>